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2"/>
  </p:sldMasterIdLst>
  <p:notesMasterIdLst>
    <p:notesMasterId r:id="rId17"/>
  </p:notesMasterIdLst>
  <p:handoutMasterIdLst>
    <p:handoutMasterId r:id="rId18"/>
  </p:handoutMasterIdLst>
  <p:sldIdLst>
    <p:sldId id="260" r:id="rId3"/>
    <p:sldId id="267" r:id="rId4"/>
    <p:sldId id="494" r:id="rId5"/>
    <p:sldId id="1495" r:id="rId6"/>
    <p:sldId id="1650" r:id="rId7"/>
    <p:sldId id="1224" r:id="rId8"/>
    <p:sldId id="1225" r:id="rId9"/>
    <p:sldId id="1226" r:id="rId10"/>
    <p:sldId id="1228" r:id="rId11"/>
    <p:sldId id="829" r:id="rId12"/>
    <p:sldId id="813" r:id="rId13"/>
    <p:sldId id="1240" r:id="rId14"/>
    <p:sldId id="1241" r:id="rId15"/>
    <p:sldId id="25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5D9085F-A98F-4618-9277-2F75156203F0}">
          <p14:sldIdLst>
            <p14:sldId id="260"/>
            <p14:sldId id="267"/>
            <p14:sldId id="494"/>
            <p14:sldId id="1495"/>
            <p14:sldId id="1650"/>
            <p14:sldId id="1224"/>
            <p14:sldId id="1225"/>
            <p14:sldId id="1226"/>
            <p14:sldId id="1228"/>
            <p14:sldId id="829"/>
            <p14:sldId id="813"/>
            <p14:sldId id="1240"/>
            <p14:sldId id="1241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8FFFD"/>
    <a:srgbClr val="ED7D31"/>
    <a:srgbClr val="353F43"/>
    <a:srgbClr val="3C474B"/>
    <a:srgbClr val="404D52"/>
    <a:srgbClr val="384348"/>
    <a:srgbClr val="1D212B"/>
    <a:srgbClr val="21232D"/>
    <a:srgbClr val="C0C8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14" autoAdjust="0"/>
    <p:restoredTop sz="74365" autoAdjust="0"/>
  </p:normalViewPr>
  <p:slideViewPr>
    <p:cSldViewPr snapToGrid="0" snapToObjects="1">
      <p:cViewPr varScale="1">
        <p:scale>
          <a:sx n="58" d="100"/>
          <a:sy n="58" d="100"/>
        </p:scale>
        <p:origin x="699" y="39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2021-11-04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5C97A9-9823-1747-9F23-E8BB25D30F79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111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B714F-9054-4C5B-8A9B-6B6A3E9BAA3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405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B714F-9054-4C5B-8A9B-6B6A3E9BAA3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62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5C97A9-9823-1747-9F23-E8BB25D30F79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24008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9AD298-34BD-4498-9A21-44065653068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571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9AD298-34BD-4498-9A21-44065653068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927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9AD298-34BD-4498-9A21-44065653068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31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9AD298-34BD-4498-9A21-44065653068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692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9AD298-34BD-4498-9A21-44065653068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996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B714F-9054-4C5B-8A9B-6B6A3E9BAA3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961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3D1F096-2237-4E3F-8F8E-0F18F7AA8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896AE-F23B-47BC-896B-7A4491AA800A}" type="datetime12">
              <a:rPr lang="zh-CN" altLang="en-US"/>
              <a:pPr/>
              <a:t>下午7时46分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6C1860-90B5-4785-AAAA-94D8AF45A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B95E42-6F23-4527-B396-4F9AC3E99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CEAEC-1B46-4BD0-996E-1C2B8677EC2F}" type="slidenum">
              <a:rPr lang="zh-CN" altLang="en-US"/>
              <a:pPr/>
              <a:t>‹#›</a:t>
            </a:fld>
            <a:r>
              <a:rPr lang="zh-CN" altLang="en-US"/>
              <a:t>          </a:t>
            </a:r>
            <a:r>
              <a:rPr lang="zh-CN" altLang="en-US" sz="1600" b="1">
                <a:solidFill>
                  <a:schemeClr val="tx1"/>
                </a:solidFill>
              </a:rPr>
              <a:t>长春汽车工业高等专科学校</a:t>
            </a:r>
          </a:p>
        </p:txBody>
      </p:sp>
    </p:spTree>
    <p:extLst>
      <p:ext uri="{BB962C8B-B14F-4D97-AF65-F5344CB8AC3E}">
        <p14:creationId xmlns:p14="http://schemas.microsoft.com/office/powerpoint/2010/main" val="3942299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10.2012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• VSQ/TT •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A1DD-5EE9-4A5C-9460-BBFB000F24F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88000" y="982801"/>
            <a:ext cx="11760000" cy="338554"/>
          </a:xfrm>
        </p:spPr>
        <p:txBody>
          <a:bodyPr lIns="0" rIns="0">
            <a:spAutoFit/>
          </a:bodyPr>
          <a:lstStyle>
            <a:lvl1pPr marL="0" indent="0">
              <a:buFontTx/>
              <a:buNone/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de-DE" dirty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3547284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288000" y="982804"/>
            <a:ext cx="11760000" cy="430887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200">
                <a:latin typeface="VW Headline OT-Book" pitchFamily="34" charset="0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409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36">
            <a:extLst>
              <a:ext uri="{FF2B5EF4-FFF2-40B4-BE49-F238E27FC236}">
                <a16:creationId xmlns:a16="http://schemas.microsoft.com/office/drawing/2014/main" id="{29C0328D-F640-428F-A40B-6E815CFBDD7F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107113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800"/>
          </a:p>
        </p:txBody>
      </p:sp>
      <p:sp>
        <p:nvSpPr>
          <p:cNvPr id="5" name="Line 1037">
            <a:extLst>
              <a:ext uri="{FF2B5EF4-FFF2-40B4-BE49-F238E27FC236}">
                <a16:creationId xmlns:a16="http://schemas.microsoft.com/office/drawing/2014/main" id="{2D2189BE-1D68-4D6C-BD6C-997D2AF5BADE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03288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800"/>
          </a:p>
        </p:txBody>
      </p:sp>
      <p:sp>
        <p:nvSpPr>
          <p:cNvPr id="416777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287867" y="1"/>
            <a:ext cx="11624733" cy="881063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Modulkürzel</a:t>
            </a:r>
          </a:p>
        </p:txBody>
      </p:sp>
      <p:sp>
        <p:nvSpPr>
          <p:cNvPr id="416778" name="Rectangle 103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7867" y="1355725"/>
            <a:ext cx="11707284" cy="538609"/>
          </a:xfrm>
        </p:spPr>
        <p:txBody>
          <a:bodyPr tIns="0" rIns="0" bIns="0"/>
          <a:lstStyle>
            <a:lvl1pPr>
              <a:spcBef>
                <a:spcPct val="0"/>
              </a:spcBef>
              <a:defRPr sz="3500"/>
            </a:lvl1pPr>
          </a:lstStyle>
          <a:p>
            <a:r>
              <a:rPr lang="de-DE" altLang="zh-CN"/>
              <a:t>Baugruppe und Hauptthema</a:t>
            </a:r>
          </a:p>
        </p:txBody>
      </p:sp>
    </p:spTree>
    <p:extLst>
      <p:ext uri="{BB962C8B-B14F-4D97-AF65-F5344CB8AC3E}">
        <p14:creationId xmlns:p14="http://schemas.microsoft.com/office/powerpoint/2010/main" val="2022689699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7867" y="981075"/>
            <a:ext cx="11707284" cy="24643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602667495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4004609"/>
            <a:ext cx="10363200" cy="40229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30942055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87867" y="981075"/>
            <a:ext cx="5750984" cy="23720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2051" y="981075"/>
            <a:ext cx="5753100" cy="23720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53763210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711029"/>
            <a:ext cx="5386917" cy="4638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20796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711029"/>
            <a:ext cx="5389033" cy="4638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20796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49363726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226778112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402161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27106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3099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3891650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58695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3099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66318718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101862" y="981075"/>
            <a:ext cx="8893289" cy="43306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46967308"/>
      </p:ext>
    </p:extLst>
  </p:cSld>
  <p:clrMapOvr>
    <a:masterClrMapping/>
  </p:clrMapOvr>
  <p:transition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69918" y="1"/>
            <a:ext cx="2925233" cy="14081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697526" y="1"/>
            <a:ext cx="5169192" cy="140811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40176291"/>
      </p:ext>
    </p:extLst>
  </p:cSld>
  <p:clrMapOvr>
    <a:masterClrMapping/>
  </p:clrMapOvr>
  <p:transition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19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 18">
            <a:extLst>
              <a:ext uri="{FF2B5EF4-FFF2-40B4-BE49-F238E27FC236}">
                <a16:creationId xmlns:a16="http://schemas.microsoft.com/office/drawing/2014/main" id="{23C39ED6-026D-4E5E-822F-9D857A401F13}"/>
              </a:ext>
            </a:extLst>
          </p:cNvPr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4F639658-37E9-4B27-894D-DAA9B526DA9D}"/>
                </a:ext>
              </a:extLst>
            </p:cNvPr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9BB17709-FF22-4505-BD94-958051FF581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2" name="Picture 8" descr="C:\Users\Administrator\Desktop\90161384414758198_副本.png">
            <a:extLst>
              <a:ext uri="{FF2B5EF4-FFF2-40B4-BE49-F238E27FC236}">
                <a16:creationId xmlns:a16="http://schemas.microsoft.com/office/drawing/2014/main" id="{5352594A-A739-4C2C-A414-BE82EC93EA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 6">
            <a:extLst>
              <a:ext uri="{FF2B5EF4-FFF2-40B4-BE49-F238E27FC236}">
                <a16:creationId xmlns:a16="http://schemas.microsoft.com/office/drawing/2014/main" id="{5CD6BDFA-2A6A-4A0B-A684-0F2332C3BD0B}"/>
              </a:ext>
            </a:extLst>
          </p:cNvPr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9" name="Freeform 295">
              <a:extLst>
                <a:ext uri="{FF2B5EF4-FFF2-40B4-BE49-F238E27FC236}">
                  <a16:creationId xmlns:a16="http://schemas.microsoft.com/office/drawing/2014/main" id="{55B6F9FC-107F-4D99-9A92-E64BCF65DB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299">
              <a:extLst>
                <a:ext uri="{FF2B5EF4-FFF2-40B4-BE49-F238E27FC236}">
                  <a16:creationId xmlns:a16="http://schemas.microsoft.com/office/drawing/2014/main" id="{92BA9DD0-E23E-493F-8509-5BEBD29EE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 6">
            <a:extLst>
              <a:ext uri="{FF2B5EF4-FFF2-40B4-BE49-F238E27FC236}">
                <a16:creationId xmlns:a16="http://schemas.microsoft.com/office/drawing/2014/main" id="{69BA2903-8B95-42FA-9FC1-EA234F8E2C4E}"/>
              </a:ext>
            </a:extLst>
          </p:cNvPr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0" name="Freeform 295">
              <a:extLst>
                <a:ext uri="{FF2B5EF4-FFF2-40B4-BE49-F238E27FC236}">
                  <a16:creationId xmlns:a16="http://schemas.microsoft.com/office/drawing/2014/main" id="{ADCA0FCF-6F6B-46AB-92C5-C9693C9588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 299">
              <a:extLst>
                <a:ext uri="{FF2B5EF4-FFF2-40B4-BE49-F238E27FC236}">
                  <a16:creationId xmlns:a16="http://schemas.microsoft.com/office/drawing/2014/main" id="{615F6CC1-6B2A-4161-B616-BFA6D1386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5955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38830B-CF33-41B4-ACF2-ADD30D3EE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93197C-9A65-4853-89D8-444A04B97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62853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9011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87867" y="981075"/>
            <a:ext cx="5750984" cy="427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2051" y="981075"/>
            <a:ext cx="5753100" cy="427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9124314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3" r:id="rId5"/>
    <p:sldLayoutId id="2147483653" r:id="rId6"/>
    <p:sldLayoutId id="2147483655" r:id="rId7"/>
    <p:sldLayoutId id="2147483656" r:id="rId8"/>
    <p:sldLayoutId id="2147483657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>
            <a:extLst>
              <a:ext uri="{FF2B5EF4-FFF2-40B4-BE49-F238E27FC236}">
                <a16:creationId xmlns:a16="http://schemas.microsoft.com/office/drawing/2014/main" id="{820813F0-5B35-405B-8DB7-BF2296444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7867" y="1"/>
            <a:ext cx="11694584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/>
              <a:t>Kapitel</a:t>
            </a:r>
          </a:p>
        </p:txBody>
      </p:sp>
      <p:sp>
        <p:nvSpPr>
          <p:cNvPr id="1027" name="Rectangle 14">
            <a:extLst>
              <a:ext uri="{FF2B5EF4-FFF2-40B4-BE49-F238E27FC236}">
                <a16:creationId xmlns:a16="http://schemas.microsoft.com/office/drawing/2014/main" id="{5A66CBE1-ACA0-44A4-9E40-7692A54B3F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87867" y="981075"/>
            <a:ext cx="11707284" cy="43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zh-CN"/>
              <a:t>Folientitel</a:t>
            </a:r>
          </a:p>
        </p:txBody>
      </p:sp>
      <p:sp>
        <p:nvSpPr>
          <p:cNvPr id="1028" name="Line 17">
            <a:extLst>
              <a:ext uri="{FF2B5EF4-FFF2-40B4-BE49-F238E27FC236}">
                <a16:creationId xmlns:a16="http://schemas.microsoft.com/office/drawing/2014/main" id="{C77CD946-0F42-4BC0-B24A-7624C91318E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107113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800"/>
          </a:p>
        </p:txBody>
      </p:sp>
      <p:sp>
        <p:nvSpPr>
          <p:cNvPr id="1029" name="Line 18">
            <a:extLst>
              <a:ext uri="{FF2B5EF4-FFF2-40B4-BE49-F238E27FC236}">
                <a16:creationId xmlns:a16="http://schemas.microsoft.com/office/drawing/2014/main" id="{617520A1-EE46-44F6-801B-1A95E5280BEC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03288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501122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4" r:id="rId12"/>
  </p:sldLayoutIdLst>
  <p:transition>
    <p:cut/>
  </p:transition>
  <p:hf sldNum="0" hdr="0" ftr="0"/>
  <p:txStyles>
    <p:titleStyle>
      <a:lvl1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69863" algn="l" rtl="0" eaLnBrk="0" fontAlgn="base" hangingPunct="0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706438" indent="-169863" algn="l" rtl="0" eaLnBrk="0" fontAlgn="base" hangingPunct="0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3pPr>
      <a:lvl4pPr marL="1073150" indent="-187325" algn="l" rtl="0" eaLnBrk="0" fontAlgn="base" hangingPunct="0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1439863" indent="-187325" algn="l" rtl="0" eaLnBrk="0" fontAlgn="base" hangingPunct="0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5pPr>
      <a:lvl6pPr marL="1897063" indent="-187325" algn="l" rtl="0" fontAlgn="base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6pPr>
      <a:lvl7pPr marL="2354263" indent="-187325" algn="l" rtl="0" fontAlgn="base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7pPr>
      <a:lvl8pPr marL="2811463" indent="-187325" algn="l" rtl="0" fontAlgn="base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8pPr>
      <a:lvl9pPr marL="3268663" indent="-187325" algn="l" rtl="0" fontAlgn="base">
        <a:spcBef>
          <a:spcPct val="5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D:\&#38450;&#30423;&#20844;&#24320;&#35838;\&#30005;&#24433;&#20599;&#36710;&#38236;&#22836;(&#26411;&#26085;&#23849;&#22604;&#30005;&#24433;&#65289;.mp4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4944" y="2072957"/>
            <a:ext cx="10277055" cy="2316708"/>
          </a:xfrm>
        </p:spPr>
        <p:txBody>
          <a:bodyPr>
            <a:normAutofit/>
          </a:bodyPr>
          <a:lstStyle/>
          <a:p>
            <a:r>
              <a:rPr kumimoji="1" lang="zh-CN" altLang="en-US" sz="4800" dirty="0"/>
              <a:t>模块六 端子控制和防盗系统故障诊断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Object 2050">
            <a:extLst>
              <a:ext uri="{FF2B5EF4-FFF2-40B4-BE49-F238E27FC236}">
                <a16:creationId xmlns:a16="http://schemas.microsoft.com/office/drawing/2014/main" id="{913C70F4-C840-4201-A604-C955D5271E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640047"/>
              </p:ext>
            </p:extLst>
          </p:nvPr>
        </p:nvGraphicFramePr>
        <p:xfrm>
          <a:off x="1555750" y="4095750"/>
          <a:ext cx="2779713" cy="172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Image" r:id="rId3" imgW="3479365" imgH="2336508" progId="Photoshop.Image.7">
                  <p:embed/>
                </p:oleObj>
              </mc:Choice>
              <mc:Fallback>
                <p:oleObj name="Image" r:id="rId3" imgW="3479365" imgH="2336508" progId="Photoshop.Image.7">
                  <p:embed/>
                  <p:pic>
                    <p:nvPicPr>
                      <p:cNvPr id="58370" name="Object 2050">
                        <a:extLst>
                          <a:ext uri="{FF2B5EF4-FFF2-40B4-BE49-F238E27FC236}">
                            <a16:creationId xmlns:a16="http://schemas.microsoft.com/office/drawing/2014/main" id="{913C70F4-C840-4201-A604-C955D5271E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4095750"/>
                        <a:ext cx="2779713" cy="172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标题 1">
            <a:extLst>
              <a:ext uri="{FF2B5EF4-FFF2-40B4-BE49-F238E27FC236}">
                <a16:creationId xmlns:a16="http://schemas.microsoft.com/office/drawing/2014/main" id="{FB5FFF23-78E3-4416-8664-0267DF295B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9235" y="846401"/>
            <a:ext cx="9189720" cy="60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请查阅速腾电路图标注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G/1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和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G/11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的作用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BF8EC4D-2D8A-4A3A-8CF8-5FDECDCE0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5200" y="1694114"/>
            <a:ext cx="3703098" cy="254289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3A73AB1-4536-4CCD-BDCF-C7BD57CCAC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2032" y="822639"/>
            <a:ext cx="5481474" cy="5904605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A1DDE49E-1AE5-4CD9-9CA6-738CD3A821DB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7773" name="Group 45">
            <a:extLst>
              <a:ext uri="{FF2B5EF4-FFF2-40B4-BE49-F238E27FC236}">
                <a16:creationId xmlns:a16="http://schemas.microsoft.com/office/drawing/2014/main" id="{218E4E07-A481-4C54-86CC-A05493B393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36311"/>
              </p:ext>
            </p:extLst>
          </p:nvPr>
        </p:nvGraphicFramePr>
        <p:xfrm>
          <a:off x="7006526" y="1658659"/>
          <a:ext cx="4708525" cy="2879726"/>
        </p:xfrm>
        <a:graphic>
          <a:graphicData uri="http://schemas.openxmlformats.org/drawingml/2006/table">
            <a:tbl>
              <a:tblPr/>
              <a:tblGrid>
                <a:gridCol w="887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7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7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00">
                <a:tc gridSpan="4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测量数据组 </a:t>
                      </a:r>
                      <a:r>
                        <a:rPr kumimoji="1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显示区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含义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理论值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实测值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1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接线柱 </a:t>
                      </a: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打开</a:t>
                      </a: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/</a:t>
                      </a: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关闭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接线柱 </a:t>
                      </a:r>
                      <a:r>
                        <a:rPr kumimoji="1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打开</a:t>
                      </a: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/</a:t>
                      </a: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关闭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接线柱 </a:t>
                      </a: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打开</a:t>
                      </a: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/</a:t>
                      </a: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关闭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接线柱 </a:t>
                      </a: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打开</a:t>
                      </a:r>
                      <a:r>
                        <a:rPr kumimoji="1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/</a:t>
                      </a:r>
                      <a:r>
                        <a:rPr kumimoji="1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关闭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9670" name="Picture 43">
            <a:extLst>
              <a:ext uri="{FF2B5EF4-FFF2-40B4-BE49-F238E27FC236}">
                <a16:creationId xmlns:a16="http://schemas.microsoft.com/office/drawing/2014/main" id="{5BE0F264-3C35-4104-B516-F33927F9F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20" y="1257245"/>
            <a:ext cx="6772063" cy="498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0A5937A4-2BC5-4D17-A278-E05A6DEC60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9235" y="846401"/>
            <a:ext cx="9189720" cy="60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</a:rPr>
              <a:t>4.</a:t>
            </a:r>
            <a:r>
              <a:rPr lang="zh-CN" altLang="de-DE" sz="2400" b="1" dirty="0">
                <a:solidFill>
                  <a:srgbClr val="000000"/>
                </a:solidFill>
                <a:latin typeface="+mn-lt"/>
                <a:ea typeface="+mn-ea"/>
              </a:rPr>
              <a:t>点火开关各档位信号可以通过数据块进行读取</a:t>
            </a:r>
            <a:endParaRPr lang="zh-CN" altLang="en-US" sz="2400" b="1" dirty="0">
              <a:solidFill>
                <a:srgbClr val="000000"/>
              </a:solidFill>
              <a:latin typeface="+mn-lt"/>
              <a:ea typeface="+mn-ea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6C67488-3065-4D6C-B761-9970CBF7F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8253" y="4598878"/>
            <a:ext cx="2705478" cy="2191056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0766C49B-91AB-437F-8A70-1EB081A38213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C834E3A-A4D2-45D4-AB88-4D2EA715E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862" y="1014635"/>
            <a:ext cx="9437444" cy="5712609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D84E5F9B-7203-409E-93D4-410187B0C1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9235" y="846401"/>
            <a:ext cx="11134504" cy="60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</a:rPr>
              <a:t>5.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</a:rPr>
              <a:t>请根据点火和起动端子控制结构简图，写出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</a:rPr>
              <a:t>15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</a:rPr>
              <a:t>电和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</a:rPr>
              <a:t>50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</a:rPr>
              <a:t>电的生成路径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BE30CBA0-400C-4ECC-A290-142322D37B72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  <p:extLst>
      <p:ext uri="{BB962C8B-B14F-4D97-AF65-F5344CB8AC3E}">
        <p14:creationId xmlns:p14="http://schemas.microsoft.com/office/powerpoint/2010/main" val="2187852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06C081C7-B669-474D-97F3-79F13FEFB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096" y="1194487"/>
            <a:ext cx="9588928" cy="5532758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3777496D-03AA-4C34-9969-C5C046F13C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9235" y="846401"/>
            <a:ext cx="9189720" cy="60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</a:rPr>
              <a:t>6.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</a:rPr>
              <a:t>请比较该电路图与上一张有哪些不同？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5325228D-D80C-41EF-9058-E12CE73E4F23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  <p:extLst>
      <p:ext uri="{BB962C8B-B14F-4D97-AF65-F5344CB8AC3E}">
        <p14:creationId xmlns:p14="http://schemas.microsoft.com/office/powerpoint/2010/main" val="1462087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2181" y="1287294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l"/>
              <a:r>
                <a:rPr kumimoji="1" lang="zh-CN" altLang="en-US" sz="4400" b="1" dirty="0">
                  <a:sym typeface="+mn-ea"/>
                </a:rPr>
                <a:t>任务</a:t>
              </a:r>
              <a:r>
                <a:rPr kumimoji="1" lang="en-US" altLang="zh-CN" sz="4400" b="1" dirty="0">
                  <a:sym typeface="+mn-ea"/>
                </a:rPr>
                <a:t>1</a:t>
              </a:r>
              <a:r>
                <a:rPr kumimoji="1" lang="zh-CN" altLang="en-US" sz="4400" b="1" dirty="0">
                  <a:sym typeface="+mn-ea"/>
                </a:rPr>
                <a:t>：点火开关的</a:t>
              </a:r>
              <a:r>
                <a:rPr kumimoji="1" lang="en-US" altLang="zh-CN" sz="4400" b="1" dirty="0">
                  <a:sym typeface="+mn-ea"/>
                </a:rPr>
                <a:t>15</a:t>
              </a:r>
              <a:r>
                <a:rPr kumimoji="1" lang="zh-CN" altLang="en-US" sz="4400" b="1" dirty="0">
                  <a:sym typeface="+mn-ea"/>
                </a:rPr>
                <a:t>和</a:t>
              </a:r>
              <a:r>
                <a:rPr kumimoji="1" lang="en-US" altLang="zh-CN" sz="4400" b="1" dirty="0">
                  <a:sym typeface="+mn-ea"/>
                </a:rPr>
                <a:t>50</a:t>
              </a:r>
              <a:r>
                <a:rPr kumimoji="1" lang="zh-CN" altLang="en-US" sz="4400" b="1" dirty="0">
                  <a:sym typeface="+mn-ea"/>
                </a:rPr>
                <a:t>端子控制</a:t>
              </a: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7996" y="1669511"/>
              <a:ext cx="4291312" cy="875132"/>
              <a:chOff x="2449513" y="3967163"/>
              <a:chExt cx="4522787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14B3C5E3-47B8-4F25-9037-74876F4EE519}"/>
              </a:ext>
            </a:extLst>
          </p:cNvPr>
          <p:cNvSpPr txBox="1"/>
          <p:nvPr/>
        </p:nvSpPr>
        <p:spPr>
          <a:xfrm>
            <a:off x="2973859" y="3361038"/>
            <a:ext cx="7796922" cy="166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传统不带控制单元的点火开关认识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带有控制单元和旋转式钥匙的点火开关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>
            <a:extLst>
              <a:ext uri="{FF2B5EF4-FFF2-40B4-BE49-F238E27FC236}">
                <a16:creationId xmlns:a16="http://schemas.microsoft.com/office/drawing/2014/main" id="{C0ABE643-3929-4730-804F-14DE85244F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9235" y="846401"/>
            <a:ext cx="9189720" cy="60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通过电路图查找车辆着车的必备条件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FE0D7BFB-1F5A-47C0-A576-7C2502B85749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1.1</a:t>
            </a:r>
            <a:r>
              <a:rPr lang="zh-CN" altLang="zh-CN" dirty="0"/>
              <a:t>：传统不带控制单元的点火开关的认识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4B87A57-BFBD-41AC-9C11-EE21EB895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213035"/>
            <a:ext cx="9687697" cy="55527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806AFA6F-A71A-4996-98BA-58B799C151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9235" y="846401"/>
            <a:ext cx="9189720" cy="60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2. </a:t>
            </a:r>
            <a:r>
              <a:rPr lang="zh-CN" altLang="en-US" sz="2400" dirty="0">
                <a:solidFill>
                  <a:srgbClr val="000000"/>
                </a:solidFill>
              </a:rPr>
              <a:t>请通过短接线的方式启动捷达车辆？</a:t>
            </a:r>
            <a:br>
              <a:rPr lang="zh-CN" altLang="en-US" sz="2400" dirty="0">
                <a:solidFill>
                  <a:srgbClr val="000000"/>
                </a:solidFill>
              </a:rPr>
            </a:br>
            <a:endParaRPr lang="zh-CN" altLang="en-US" sz="24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电影偷车镜头(末日崩塌电影）.mp4">
            <a:hlinkClick r:id="" action="ppaction://media"/>
            <a:extLst>
              <a:ext uri="{FF2B5EF4-FFF2-40B4-BE49-F238E27FC236}">
                <a16:creationId xmlns:a16="http://schemas.microsoft.com/office/drawing/2014/main" id="{57B3EE73-DA3C-4285-B28B-3075E28D6FB0}"/>
              </a:ext>
            </a:extLst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2" y="2127900"/>
            <a:ext cx="3630185" cy="2722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32C1914-B485-4BA6-AD23-1DDBA3DFC9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8474" y="2127900"/>
            <a:ext cx="7351049" cy="2884908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9BAB7140-7D76-424C-9A5D-753178330D7D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1.1</a:t>
            </a:r>
            <a:r>
              <a:rPr lang="zh-CN" altLang="zh-CN" dirty="0"/>
              <a:t>：传统不带控制单元的点火开关的认识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0530" name="Text Box 2">
            <a:extLst>
              <a:ext uri="{FF2B5EF4-FFF2-40B4-BE49-F238E27FC236}">
                <a16:creationId xmlns:a16="http://schemas.microsoft.com/office/drawing/2014/main" id="{7BAC1B5E-A086-4341-B28A-B4862F3D9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915" y="910752"/>
            <a:ext cx="4341551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s-ES" altLang="zh-CN" sz="2800" b="1" dirty="0">
                <a:ea typeface="楷体_GB2312" pitchFamily="49" charset="-122"/>
              </a:rPr>
              <a:t>P</a:t>
            </a:r>
            <a:r>
              <a:rPr lang="zh-CN" altLang="es-ES" sz="2800" b="1" dirty="0">
                <a:ea typeface="楷体_GB2312" pitchFamily="49" charset="-122"/>
              </a:rPr>
              <a:t>正电的形成（停车正电）</a:t>
            </a:r>
          </a:p>
        </p:txBody>
      </p:sp>
      <p:graphicFrame>
        <p:nvGraphicFramePr>
          <p:cNvPr id="2070630" name="Object 102">
            <a:extLst>
              <a:ext uri="{FF2B5EF4-FFF2-40B4-BE49-F238E27FC236}">
                <a16:creationId xmlns:a16="http://schemas.microsoft.com/office/drawing/2014/main" id="{427565D2-8240-4DB4-85DB-C80FC7BB32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005780"/>
              </p:ext>
            </p:extLst>
          </p:nvPr>
        </p:nvGraphicFramePr>
        <p:xfrm>
          <a:off x="1633762" y="2343210"/>
          <a:ext cx="4157438" cy="2704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Image" r:id="rId4" imgW="3085714" imgH="2006349" progId="Photoshop.Image.7">
                  <p:embed/>
                </p:oleObj>
              </mc:Choice>
              <mc:Fallback>
                <p:oleObj name="Image" r:id="rId4" imgW="3085714" imgH="2006349" progId="Photoshop.Image.7">
                  <p:embed/>
                  <p:pic>
                    <p:nvPicPr>
                      <p:cNvPr id="2070630" name="Object 102">
                        <a:extLst>
                          <a:ext uri="{FF2B5EF4-FFF2-40B4-BE49-F238E27FC236}">
                            <a16:creationId xmlns:a16="http://schemas.microsoft.com/office/drawing/2014/main" id="{427565D2-8240-4DB4-85DB-C80FC7BB32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3762" y="2343210"/>
                        <a:ext cx="4157438" cy="27044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1D832D24-AFFB-4C84-B9B4-9290FC73F5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5391" y="807308"/>
            <a:ext cx="4292847" cy="5903893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757B0B92-816E-4DB0-AC01-9CDAB30770F7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  <p:extLst>
      <p:ext uri="{BB962C8B-B14F-4D97-AF65-F5344CB8AC3E}">
        <p14:creationId xmlns:p14="http://schemas.microsoft.com/office/powerpoint/2010/main" val="1794436522"/>
      </p:ext>
    </p:extLst>
  </p:cSld>
  <p:clrMapOvr>
    <a:masterClrMapping/>
  </p:clrMapOvr>
  <p:transition>
    <p:sndAc>
      <p:endSnd/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灯片编号占位符 1">
            <a:extLst>
              <a:ext uri="{FF2B5EF4-FFF2-40B4-BE49-F238E27FC236}">
                <a16:creationId xmlns:a16="http://schemas.microsoft.com/office/drawing/2014/main" id="{87A27A78-84D9-4476-8907-6972209C871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BF322003-5CE9-4324-9017-C1C3578EC752}" type="slidenum">
              <a:rPr lang="en-US" altLang="zh-CN"/>
              <a:pPr/>
              <a:t>6</a:t>
            </a:fld>
            <a:endParaRPr lang="en-US" altLang="zh-CN"/>
          </a:p>
        </p:txBody>
      </p:sp>
      <p:graphicFrame>
        <p:nvGraphicFramePr>
          <p:cNvPr id="108" name="Object 110">
            <a:extLst>
              <a:ext uri="{FF2B5EF4-FFF2-40B4-BE49-F238E27FC236}">
                <a16:creationId xmlns:a16="http://schemas.microsoft.com/office/drawing/2014/main" id="{723DE46B-604A-41F4-B3E8-06C3AC77E4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28800" y="3124200"/>
          <a:ext cx="2413000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Image" r:id="rId4" imgW="3453968" imgH="2209524" progId="Photoshop.Image.7">
                  <p:embed/>
                </p:oleObj>
              </mc:Choice>
              <mc:Fallback>
                <p:oleObj name="Image" r:id="rId4" imgW="3453968" imgH="2209524" progId="Photoshop.Image.7">
                  <p:embed/>
                  <p:pic>
                    <p:nvPicPr>
                      <p:cNvPr id="2063470" name="Object 110">
                        <a:extLst>
                          <a:ext uri="{FF2B5EF4-FFF2-40B4-BE49-F238E27FC236}">
                            <a16:creationId xmlns:a16="http://schemas.microsoft.com/office/drawing/2014/main" id="{C987FEB5-754B-47B3-96FE-0A2C9FD22F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124200"/>
                        <a:ext cx="2413000" cy="154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" name="Text Box 111">
            <a:extLst>
              <a:ext uri="{FF2B5EF4-FFF2-40B4-BE49-F238E27FC236}">
                <a16:creationId xmlns:a16="http://schemas.microsoft.com/office/drawing/2014/main" id="{9DEDEDEE-A719-4A9C-90D1-1CAF8BE96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6725" y="2359026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ea typeface="楷体_GB2312" pitchFamily="49" charset="-122"/>
              </a:rPr>
              <a:t>打开点火开关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A67521F-9730-4E08-8005-98C8742AA2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1811" y="902024"/>
            <a:ext cx="3631746" cy="5953969"/>
          </a:xfrm>
          <a:prstGeom prst="rect">
            <a:avLst/>
          </a:prstGeom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FFF3896C-850A-4B27-B369-43E01A892A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672" y="902024"/>
            <a:ext cx="241955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zh-CN"/>
            </a:defPPr>
            <a:lvl1pPr>
              <a:defRPr sz="2800" b="1">
                <a:ea typeface="楷体_GB2312" pitchFamily="49" charset="-122"/>
              </a:defRPr>
            </a:lvl1pPr>
          </a:lstStyle>
          <a:p>
            <a:r>
              <a:rPr lang="es-MX" altLang="zh-CN" dirty="0"/>
              <a:t>15</a:t>
            </a:r>
            <a:r>
              <a:rPr lang="zh-CN" altLang="es-MX" dirty="0"/>
              <a:t>正电的形成</a:t>
            </a:r>
            <a:endParaRPr lang="zh-CN" altLang="es-ES" dirty="0"/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729FCCAF-1D21-4084-B85C-3DBADFAEAA51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灯片编号占位符 1">
            <a:extLst>
              <a:ext uri="{FF2B5EF4-FFF2-40B4-BE49-F238E27FC236}">
                <a16:creationId xmlns:a16="http://schemas.microsoft.com/office/drawing/2014/main" id="{F4F072DB-B421-4994-BA1A-8E208D0C6F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69F56B85-55A3-4DD5-AF13-C38CCF86E7A5}" type="slidenum">
              <a:rPr lang="en-US" altLang="zh-CN"/>
              <a:pPr/>
              <a:t>7</a:t>
            </a:fld>
            <a:endParaRPr lang="en-US" altLang="zh-CN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1659564-98A6-46DC-8757-3C3C7B5A2660}"/>
              </a:ext>
            </a:extLst>
          </p:cNvPr>
          <p:cNvGrpSpPr/>
          <p:nvPr/>
        </p:nvGrpSpPr>
        <p:grpSpPr>
          <a:xfrm>
            <a:off x="1888438" y="2529017"/>
            <a:ext cx="3652936" cy="2428875"/>
            <a:chOff x="1302661" y="4248907"/>
            <a:chExt cx="2895600" cy="1839912"/>
          </a:xfrm>
        </p:grpSpPr>
        <p:graphicFrame>
          <p:nvGraphicFramePr>
            <p:cNvPr id="2068622" name="Object 142">
              <a:extLst>
                <a:ext uri="{FF2B5EF4-FFF2-40B4-BE49-F238E27FC236}">
                  <a16:creationId xmlns:a16="http://schemas.microsoft.com/office/drawing/2014/main" id="{C3CD5C84-734E-4559-B010-36365BCF51C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8136076"/>
                </p:ext>
              </p:extLst>
            </p:nvPr>
          </p:nvGraphicFramePr>
          <p:xfrm>
            <a:off x="1302661" y="4248907"/>
            <a:ext cx="2895600" cy="1839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Image" r:id="rId4" imgW="3377778" imgH="2146032" progId="Photoshop.Image.7">
                    <p:embed/>
                  </p:oleObj>
                </mc:Choice>
                <mc:Fallback>
                  <p:oleObj name="Image" r:id="rId4" imgW="3377778" imgH="2146032" progId="Photoshop.Image.7">
                    <p:embed/>
                    <p:pic>
                      <p:nvPicPr>
                        <p:cNvPr id="2068622" name="Object 142">
                          <a:extLst>
                            <a:ext uri="{FF2B5EF4-FFF2-40B4-BE49-F238E27FC236}">
                              <a16:creationId xmlns:a16="http://schemas.microsoft.com/office/drawing/2014/main" id="{C3CD5C84-734E-4559-B010-36365BCF51C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2661" y="4248907"/>
                          <a:ext cx="2895600" cy="1839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1D348718-6A22-4920-9C55-53B2ACCA3A12}"/>
                </a:ext>
              </a:extLst>
            </p:cNvPr>
            <p:cNvSpPr/>
            <p:nvPr/>
          </p:nvSpPr>
          <p:spPr>
            <a:xfrm>
              <a:off x="2540000" y="4314864"/>
              <a:ext cx="1190171" cy="3841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B75650A7-5655-4D82-BB5E-302D29D079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0540" y="881449"/>
            <a:ext cx="4761367" cy="5897952"/>
          </a:xfrm>
          <a:prstGeom prst="rect">
            <a:avLst/>
          </a:prstGeom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491A78BF-5637-4DBC-B868-E3E44BE70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093" y="1093378"/>
            <a:ext cx="241955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zh-CN"/>
            </a:defPPr>
            <a:lvl1pPr>
              <a:defRPr sz="2800" b="1">
                <a:ea typeface="楷体_GB2312" pitchFamily="49" charset="-122"/>
              </a:defRPr>
            </a:lvl1pPr>
          </a:lstStyle>
          <a:p>
            <a:r>
              <a:rPr lang="es-MX" altLang="zh-CN" dirty="0"/>
              <a:t>50</a:t>
            </a:r>
            <a:r>
              <a:rPr lang="zh-CN" altLang="es-MX" dirty="0"/>
              <a:t>正电的形成</a:t>
            </a:r>
            <a:endParaRPr lang="zh-CN" altLang="es-ES" dirty="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D2AF4252-7A9A-4FB3-A30E-489839B8F00E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灯片编号占位符 1">
            <a:extLst>
              <a:ext uri="{FF2B5EF4-FFF2-40B4-BE49-F238E27FC236}">
                <a16:creationId xmlns:a16="http://schemas.microsoft.com/office/drawing/2014/main" id="{983A57DA-7CA9-4C21-89EA-ABB1D23B9DD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1C29917E-B7E0-4036-A258-2A5E1BDA990A}" type="slidenum">
              <a:rPr lang="en-US" altLang="zh-CN"/>
              <a:pPr/>
              <a:t>8</a:t>
            </a:fld>
            <a:endParaRPr lang="en-US" altLang="zh-CN"/>
          </a:p>
        </p:txBody>
      </p:sp>
      <p:graphicFrame>
        <p:nvGraphicFramePr>
          <p:cNvPr id="2069507" name="Object 3">
            <a:extLst>
              <a:ext uri="{FF2B5EF4-FFF2-40B4-BE49-F238E27FC236}">
                <a16:creationId xmlns:a16="http://schemas.microsoft.com/office/drawing/2014/main" id="{8FD93184-BBD9-423E-9458-39A58E7625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303832"/>
              </p:ext>
            </p:extLst>
          </p:nvPr>
        </p:nvGraphicFramePr>
        <p:xfrm>
          <a:off x="1752599" y="2528300"/>
          <a:ext cx="3478427" cy="222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Image" r:id="rId4" imgW="3530159" imgH="2260317" progId="Photoshop.Image.7">
                  <p:embed/>
                </p:oleObj>
              </mc:Choice>
              <mc:Fallback>
                <p:oleObj name="Image" r:id="rId4" imgW="3530159" imgH="2260317" progId="Photoshop.Image.7">
                  <p:embed/>
                  <p:pic>
                    <p:nvPicPr>
                      <p:cNvPr id="2069507" name="Object 3">
                        <a:extLst>
                          <a:ext uri="{FF2B5EF4-FFF2-40B4-BE49-F238E27FC236}">
                            <a16:creationId xmlns:a16="http://schemas.microsoft.com/office/drawing/2014/main" id="{8FD93184-BBD9-423E-9458-39A58E7625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599" y="2528300"/>
                        <a:ext cx="3478427" cy="222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B850146F-BFC6-4794-978E-496827CF43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806871"/>
            <a:ext cx="4689625" cy="5857539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30055AD1-45F9-449B-950D-39025628D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251" y="1002263"/>
            <a:ext cx="5292131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zh-CN"/>
            </a:defPPr>
            <a:lvl1pPr>
              <a:defRPr sz="2800" b="1">
                <a:ea typeface="楷体_GB2312" pitchFamily="49" charset="-122"/>
              </a:defRPr>
            </a:lvl1pPr>
          </a:lstStyle>
          <a:p>
            <a:r>
              <a:rPr lang="es-ES" altLang="zh-CN" dirty="0"/>
              <a:t>75</a:t>
            </a:r>
            <a:r>
              <a:rPr lang="zh-CN" altLang="es-ES" dirty="0"/>
              <a:t>号正电的形成（Ｘ卸荷正电）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621ACB89-CCC0-4693-9C4E-C6D1868A99B3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灯片编号占位符 1">
            <a:extLst>
              <a:ext uri="{FF2B5EF4-FFF2-40B4-BE49-F238E27FC236}">
                <a16:creationId xmlns:a16="http://schemas.microsoft.com/office/drawing/2014/main" id="{FA2311B3-044C-46A7-8651-94167669124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664B60BB-FB5F-4106-9DAD-E7D22FFE9A4B}" type="slidenum">
              <a:rPr lang="en-US" altLang="zh-CN"/>
              <a:pPr/>
              <a:t>9</a:t>
            </a:fld>
            <a:endParaRPr lang="en-US" altLang="zh-CN"/>
          </a:p>
        </p:txBody>
      </p:sp>
      <p:graphicFrame>
        <p:nvGraphicFramePr>
          <p:cNvPr id="2071677" name="Object 125">
            <a:extLst>
              <a:ext uri="{FF2B5EF4-FFF2-40B4-BE49-F238E27FC236}">
                <a16:creationId xmlns:a16="http://schemas.microsoft.com/office/drawing/2014/main" id="{951BC833-DA50-4B3D-ABE3-55AD0BA6D3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42501"/>
              </p:ext>
            </p:extLst>
          </p:nvPr>
        </p:nvGraphicFramePr>
        <p:xfrm>
          <a:off x="1637678" y="2463114"/>
          <a:ext cx="4069475" cy="2792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Image" r:id="rId4" imgW="3034921" imgH="2082540" progId="Photoshop.Image.7">
                  <p:embed/>
                </p:oleObj>
              </mc:Choice>
              <mc:Fallback>
                <p:oleObj name="Image" r:id="rId4" imgW="3034921" imgH="2082540" progId="Photoshop.Image.7">
                  <p:embed/>
                  <p:pic>
                    <p:nvPicPr>
                      <p:cNvPr id="2071677" name="Object 125">
                        <a:extLst>
                          <a:ext uri="{FF2B5EF4-FFF2-40B4-BE49-F238E27FC236}">
                            <a16:creationId xmlns:a16="http://schemas.microsoft.com/office/drawing/2014/main" id="{951BC833-DA50-4B3D-ABE3-55AD0BA6D3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7678" y="2463114"/>
                        <a:ext cx="4069475" cy="27926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BBC54321-477D-4C0A-B7A2-3B8F8BE1A2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3795" y="820920"/>
            <a:ext cx="4458322" cy="5906324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35ABEF37-ED8E-48C5-A132-4EB470A8C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915" y="1086663"/>
            <a:ext cx="4202089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zh-CN"/>
            </a:defPPr>
            <a:lvl1pPr>
              <a:defRPr sz="2800" b="1">
                <a:ea typeface="楷体_GB2312" pitchFamily="49" charset="-122"/>
              </a:defRPr>
            </a:lvl1pPr>
          </a:lstStyle>
          <a:p>
            <a:r>
              <a:rPr lang="es-ES" altLang="zh-CN" dirty="0"/>
              <a:t>S</a:t>
            </a:r>
            <a:r>
              <a:rPr lang="zh-CN" altLang="es-ES" dirty="0"/>
              <a:t>触点正电的形成（86</a:t>
            </a:r>
            <a:r>
              <a:rPr lang="es-ES" altLang="zh-CN" dirty="0"/>
              <a:t>S）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80361526-C144-4A6E-97C0-D3DA4671B1B9}"/>
              </a:ext>
            </a:extLst>
          </p:cNvPr>
          <p:cNvSpPr txBox="1">
            <a:spLocks/>
          </p:cNvSpPr>
          <p:nvPr/>
        </p:nvSpPr>
        <p:spPr>
          <a:xfrm>
            <a:off x="299084" y="130756"/>
            <a:ext cx="10376003" cy="604840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zh-CN" dirty="0"/>
              <a:t>任务</a:t>
            </a:r>
            <a:r>
              <a:rPr lang="de-DE" altLang="zh-CN" dirty="0"/>
              <a:t>1.2</a:t>
            </a:r>
            <a:r>
              <a:rPr lang="zh-CN" altLang="zh-CN" dirty="0"/>
              <a:t>：带有控制单元和旋转式钥匙的点火开关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ie_Trainingsbaustein_02">
  <a:themeElements>
    <a:clrScheme name="Folie_Trainingsbaustein_02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003366"/>
      </a:accent1>
      <a:accent2>
        <a:srgbClr val="CC0033"/>
      </a:accent2>
      <a:accent3>
        <a:srgbClr val="FFFFFF"/>
      </a:accent3>
      <a:accent4>
        <a:srgbClr val="000000"/>
      </a:accent4>
      <a:accent5>
        <a:srgbClr val="AAADB8"/>
      </a:accent5>
      <a:accent6>
        <a:srgbClr val="B9002D"/>
      </a:accent6>
      <a:hlink>
        <a:srgbClr val="FF9900"/>
      </a:hlink>
      <a:folHlink>
        <a:srgbClr val="009966"/>
      </a:folHlink>
    </a:clrScheme>
    <a:fontScheme name="Folie_Trainingsbaustein_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olie_Trainingsbaustein_02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003366"/>
        </a:accent1>
        <a:accent2>
          <a:srgbClr val="CC0033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B9002D"/>
        </a:accent6>
        <a:hlink>
          <a:srgbClr val="FF9900"/>
        </a:hlink>
        <a:folHlink>
          <a:srgbClr val="00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1698</TotalTime>
  <Words>352</Words>
  <Application>Microsoft Office PowerPoint</Application>
  <PresentationFormat>宽屏</PresentationFormat>
  <Paragraphs>61</Paragraphs>
  <Slides>14</Slides>
  <Notes>10</Notes>
  <HiddenSlides>0</HiddenSlides>
  <MMClips>1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VW Headline OT-Book</vt:lpstr>
      <vt:lpstr>DengXian</vt:lpstr>
      <vt:lpstr>黑体</vt:lpstr>
      <vt:lpstr>楷体_GB2312</vt:lpstr>
      <vt:lpstr>宋体</vt:lpstr>
      <vt:lpstr>微软雅黑</vt:lpstr>
      <vt:lpstr>Arial</vt:lpstr>
      <vt:lpstr>Wingdings</vt:lpstr>
      <vt:lpstr>Office 主题</vt:lpstr>
      <vt:lpstr>Folie_Trainingsbaustein_02</vt:lpstr>
      <vt:lpstr>Image</vt:lpstr>
      <vt:lpstr>模块六 端子控制和防盗系统故障诊断</vt:lpstr>
      <vt:lpstr>PowerPoint 演示文稿</vt:lpstr>
      <vt:lpstr>1.通过电路图查找车辆着车的必备条件</vt:lpstr>
      <vt:lpstr>2. 请通过短接线的方式启动捷达车辆？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3.请查阅速腾电路图标注G/1和G/11的作用</vt:lpstr>
      <vt:lpstr>4.点火开关各档位信号可以通过数据块进行读取</vt:lpstr>
      <vt:lpstr>5.请根据点火和起动端子控制结构简图，写出15电和50电的生成路径</vt:lpstr>
      <vt:lpstr>6.请比较该电路图与上一张有哪些不同？</vt:lpstr>
      <vt:lpstr>《汽车车身电子技术》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98</cp:revision>
  <dcterms:created xsi:type="dcterms:W3CDTF">2020-12-30T01:48:00Z</dcterms:created>
  <dcterms:modified xsi:type="dcterms:W3CDTF">2021-11-04T11:54:11Z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